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  <p:sldMasterId id="2147483689" r:id="rId2"/>
  </p:sldMasterIdLst>
  <p:notesMasterIdLst>
    <p:notesMasterId r:id="rId41"/>
  </p:notesMasterIdLst>
  <p:handoutMasterIdLst>
    <p:handoutMasterId r:id="rId42"/>
  </p:handoutMasterIdLst>
  <p:sldIdLst>
    <p:sldId id="2065" r:id="rId3"/>
    <p:sldId id="2205" r:id="rId4"/>
    <p:sldId id="2267" r:id="rId5"/>
    <p:sldId id="2265" r:id="rId6"/>
    <p:sldId id="2266" r:id="rId7"/>
    <p:sldId id="2293" r:id="rId8"/>
    <p:sldId id="2306" r:id="rId9"/>
    <p:sldId id="2307" r:id="rId10"/>
    <p:sldId id="2308" r:id="rId11"/>
    <p:sldId id="2309" r:id="rId12"/>
    <p:sldId id="2311" r:id="rId13"/>
    <p:sldId id="2310" r:id="rId14"/>
    <p:sldId id="2312" r:id="rId15"/>
    <p:sldId id="2313" r:id="rId16"/>
    <p:sldId id="2314" r:id="rId17"/>
    <p:sldId id="2315" r:id="rId18"/>
    <p:sldId id="2316" r:id="rId19"/>
    <p:sldId id="2317" r:id="rId20"/>
    <p:sldId id="2318" r:id="rId21"/>
    <p:sldId id="2319" r:id="rId22"/>
    <p:sldId id="2320" r:id="rId23"/>
    <p:sldId id="2321" r:id="rId24"/>
    <p:sldId id="2322" r:id="rId25"/>
    <p:sldId id="2294" r:id="rId26"/>
    <p:sldId id="2295" r:id="rId27"/>
    <p:sldId id="2323" r:id="rId28"/>
    <p:sldId id="2296" r:id="rId29"/>
    <p:sldId id="2297" r:id="rId30"/>
    <p:sldId id="2298" r:id="rId31"/>
    <p:sldId id="2299" r:id="rId32"/>
    <p:sldId id="2300" r:id="rId33"/>
    <p:sldId id="2301" r:id="rId34"/>
    <p:sldId id="2302" r:id="rId35"/>
    <p:sldId id="2303" r:id="rId36"/>
    <p:sldId id="2304" r:id="rId37"/>
    <p:sldId id="2305" r:id="rId38"/>
    <p:sldId id="2066" r:id="rId39"/>
    <p:sldId id="2067" r:id="rId40"/>
  </p:sldIdLst>
  <p:sldSz cx="12192000" cy="6858000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30405"/>
    <a:srgbClr val="00FFFF"/>
    <a:srgbClr val="C9F1FF"/>
    <a:srgbClr val="FF0000"/>
    <a:srgbClr val="66FF66"/>
    <a:srgbClr val="2A6272"/>
    <a:srgbClr val="CC3300"/>
    <a:srgbClr val="FF8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97" autoAdjust="0"/>
    <p:restoredTop sz="95260" autoAdjust="0"/>
  </p:normalViewPr>
  <p:slideViewPr>
    <p:cSldViewPr>
      <p:cViewPr varScale="1">
        <p:scale>
          <a:sx n="81" d="100"/>
          <a:sy n="81" d="100"/>
        </p:scale>
        <p:origin x="-108" y="-24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5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21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E67B5-20A1-4012-8AC6-32E2B34D61F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652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36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07A28-8213-45FA-AD01-7C378028BF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43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7A28-8213-45FA-AD01-7C378028BF08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393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07A28-8213-45FA-AD01-7C378028BF08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3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3383" y="1556793"/>
            <a:ext cx="5664200" cy="2952328"/>
          </a:xfrm>
        </p:spPr>
        <p:txBody>
          <a:bodyPr anchor="ctr">
            <a:normAutofit/>
          </a:bodyPr>
          <a:lstStyle>
            <a:lvl1pPr marL="0" indent="0" algn="dist">
              <a:buFontTx/>
              <a:buNone/>
              <a:defRPr b="1">
                <a:solidFill>
                  <a:srgbClr val="314D5B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2904" y="116633"/>
            <a:ext cx="6144685" cy="1368152"/>
          </a:xfrm>
        </p:spPr>
        <p:txBody>
          <a:bodyPr anchor="ctr"/>
          <a:lstStyle>
            <a:lvl1pPr algn="r">
              <a:defRPr sz="3763" b="1" i="0">
                <a:solidFill>
                  <a:srgbClr val="D7E4E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02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3334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2225852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5" y="6377941"/>
            <a:ext cx="2804159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7568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4" y="2130438"/>
            <a:ext cx="103632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0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pic>
        <p:nvPicPr>
          <p:cNvPr id="8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187" y="-27384"/>
            <a:ext cx="12424880" cy="1560026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6004" y="4581128"/>
            <a:ext cx="60960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/>
            <a:r>
              <a:rPr lang="pt-BR" sz="1882" spc="188" dirty="0">
                <a:solidFill>
                  <a:srgbClr val="3C3C3D"/>
                </a:solidFill>
                <a:latin typeface="Arial Rounded MT Bold"/>
                <a:cs typeface="Arial Rounded MT Bold"/>
              </a:rPr>
              <a:t>Márcio Medeiros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marcio.medeiros@financaspublicas.pro.br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pt-BR" sz="1882" kern="1200" spc="188" dirty="0">
                <a:solidFill>
                  <a:srgbClr val="3C3C3D"/>
                </a:solidFill>
                <a:latin typeface="Arial Rounded MT Bold"/>
                <a:ea typeface="+mn-ea"/>
                <a:cs typeface="Arial Rounded MT Bold"/>
              </a:rPr>
              <a:t>Paulo Henrique Feijó</a:t>
            </a:r>
          </a:p>
          <a:p>
            <a:pPr algn="l"/>
            <a:r>
              <a:rPr lang="pt-BR" sz="1505" dirty="0" err="1">
                <a:solidFill>
                  <a:srgbClr val="3C3C3D"/>
                </a:solidFill>
                <a:latin typeface="Arial Rounded MT Bold"/>
                <a:cs typeface="Arial Rounded MT Bold"/>
              </a:rPr>
              <a:t>paulo.feijo@financaspublicas.pro.br</a:t>
            </a:r>
            <a:endParaRPr lang="pt-BR" sz="1505" dirty="0">
              <a:solidFill>
                <a:srgbClr val="3C3C3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369" y="404664"/>
            <a:ext cx="5303223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 err="1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  <a:endParaRPr lang="pt-BR" sz="1505" dirty="0">
              <a:solidFill>
                <a:srgbClr val="2A6272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Picture 13" descr="Logo_GP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482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182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t"/>
          <a:lstStyle>
            <a:lvl1pPr algn="l">
              <a:defRPr sz="376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1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10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860199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3pPr>
            <a:lvl4pPr marL="1290299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4pPr>
            <a:lvl5pPr marL="17203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5pPr>
            <a:lvl6pPr marL="2150498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6pPr>
            <a:lvl7pPr marL="25805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7pPr>
            <a:lvl8pPr marL="301069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8pPr>
            <a:lvl9pPr marL="3440796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0587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95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3843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6701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2413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2474645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393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4502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8701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3" y="27465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2514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87" y="-27384"/>
            <a:ext cx="12424880" cy="44644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13"/>
            <a:ext cx="10363201" cy="1362075"/>
          </a:xfrm>
        </p:spPr>
        <p:txBody>
          <a:bodyPr anchor="ctr"/>
          <a:lstStyle>
            <a:lvl1pPr algn="l">
              <a:defRPr sz="3763" b="1" cap="all">
                <a:solidFill>
                  <a:srgbClr val="314D5B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87756" y="1"/>
            <a:ext cx="7438528" cy="4406900"/>
          </a:xfrm>
        </p:spPr>
        <p:txBody>
          <a:bodyPr anchor="b"/>
          <a:lstStyle>
            <a:lvl1pPr marL="0" indent="0" algn="r">
              <a:buNone/>
              <a:defRPr sz="4139">
                <a:solidFill>
                  <a:srgbClr val="D7E4E9"/>
                </a:solidFill>
              </a:defRPr>
            </a:lvl1pPr>
            <a:lvl2pPr marL="430100" indent="0">
              <a:buNone/>
              <a:defRPr sz="1693"/>
            </a:lvl2pPr>
            <a:lvl3pPr marL="860199" indent="0">
              <a:buNone/>
              <a:defRPr sz="1505"/>
            </a:lvl3pPr>
            <a:lvl4pPr marL="1290299" indent="0">
              <a:buNone/>
              <a:defRPr sz="1317"/>
            </a:lvl4pPr>
            <a:lvl5pPr marL="1720398" indent="0">
              <a:buNone/>
              <a:defRPr sz="1317"/>
            </a:lvl5pPr>
            <a:lvl6pPr marL="2150498" indent="0">
              <a:buNone/>
              <a:defRPr sz="1317"/>
            </a:lvl6pPr>
            <a:lvl7pPr marL="2580597" indent="0">
              <a:buNone/>
              <a:defRPr sz="1317"/>
            </a:lvl7pPr>
            <a:lvl8pPr marL="3010697" indent="0">
              <a:buNone/>
              <a:defRPr sz="1317"/>
            </a:lvl8pPr>
            <a:lvl9pPr marL="3440796" indent="0">
              <a:buNone/>
              <a:defRPr sz="1317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" y="115901"/>
            <a:ext cx="3790951" cy="4105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349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56807" y="6473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859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00" indent="0">
              <a:buNone/>
              <a:defRPr sz="1882" b="1"/>
            </a:lvl2pPr>
            <a:lvl3pPr marL="860199" indent="0">
              <a:buNone/>
              <a:defRPr sz="1693" b="1"/>
            </a:lvl3pPr>
            <a:lvl4pPr marL="1290299" indent="0">
              <a:buNone/>
              <a:defRPr sz="1505" b="1"/>
            </a:lvl4pPr>
            <a:lvl5pPr marL="1720398" indent="0">
              <a:buNone/>
              <a:defRPr sz="1505" b="1"/>
            </a:lvl5pPr>
            <a:lvl6pPr marL="2150498" indent="0">
              <a:buNone/>
              <a:defRPr sz="1505" b="1"/>
            </a:lvl6pPr>
            <a:lvl7pPr marL="2580597" indent="0">
              <a:buNone/>
              <a:defRPr sz="1505" b="1"/>
            </a:lvl7pPr>
            <a:lvl8pPr marL="3010697" indent="0">
              <a:buNone/>
              <a:defRPr sz="1505" b="1"/>
            </a:lvl8pPr>
            <a:lvl9pPr marL="3440796" indent="0">
              <a:buNone/>
              <a:defRPr sz="1505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258"/>
            </a:lvl1pPr>
            <a:lvl2pPr>
              <a:defRPr sz="1882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1564305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18054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3485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5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3"/>
          </a:xfrm>
        </p:spPr>
        <p:txBody>
          <a:bodyPr/>
          <a:lstStyle>
            <a:lvl1pPr>
              <a:defRPr sz="3011"/>
            </a:lvl1pPr>
            <a:lvl2pPr>
              <a:defRPr sz="2634"/>
            </a:lvl2pPr>
            <a:lvl3pPr>
              <a:defRPr sz="2258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5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73221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11"/>
            </a:lvl1pPr>
            <a:lvl2pPr marL="430100" indent="0">
              <a:buNone/>
              <a:defRPr sz="2634"/>
            </a:lvl2pPr>
            <a:lvl3pPr marL="860199" indent="0">
              <a:buNone/>
              <a:defRPr sz="2258"/>
            </a:lvl3pPr>
            <a:lvl4pPr marL="1290299" indent="0">
              <a:buNone/>
              <a:defRPr sz="1882"/>
            </a:lvl4pPr>
            <a:lvl5pPr marL="1720398" indent="0">
              <a:buNone/>
              <a:defRPr sz="1882"/>
            </a:lvl5pPr>
            <a:lvl6pPr marL="2150498" indent="0">
              <a:buNone/>
              <a:defRPr sz="1882"/>
            </a:lvl6pPr>
            <a:lvl7pPr marL="2580597" indent="0">
              <a:buNone/>
              <a:defRPr sz="1882"/>
            </a:lvl7pPr>
            <a:lvl8pPr marL="3010697" indent="0">
              <a:buNone/>
              <a:defRPr sz="1882"/>
            </a:lvl8pPr>
            <a:lvl9pPr marL="3440796" indent="0">
              <a:buNone/>
              <a:defRPr sz="1882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00" indent="0">
              <a:buNone/>
              <a:defRPr sz="1129"/>
            </a:lvl2pPr>
            <a:lvl3pPr marL="860199" indent="0">
              <a:buNone/>
              <a:defRPr sz="940"/>
            </a:lvl3pPr>
            <a:lvl4pPr marL="1290299" indent="0">
              <a:buNone/>
              <a:defRPr sz="847"/>
            </a:lvl4pPr>
            <a:lvl5pPr marL="1720398" indent="0">
              <a:buNone/>
              <a:defRPr sz="847"/>
            </a:lvl5pPr>
            <a:lvl6pPr marL="2150498" indent="0">
              <a:buNone/>
              <a:defRPr sz="847"/>
            </a:lvl6pPr>
            <a:lvl7pPr marL="2580597" indent="0">
              <a:buNone/>
              <a:defRPr sz="847"/>
            </a:lvl7pPr>
            <a:lvl8pPr marL="3010697" indent="0">
              <a:buNone/>
              <a:defRPr sz="847"/>
            </a:lvl8pPr>
            <a:lvl9pPr marL="3440796" indent="0">
              <a:buNone/>
              <a:defRPr sz="84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79250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3" y="908720"/>
            <a:ext cx="109728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61" y="26572"/>
            <a:ext cx="110109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pic>
        <p:nvPicPr>
          <p:cNvPr id="2" name="Picture 1" descr="Logo_GP.pn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4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11">
          <a:solidFill>
            <a:srgbClr val="D7E4E9"/>
          </a:solidFill>
          <a:latin typeface="Arial Rounded MT Bold"/>
          <a:ea typeface="+mj-ea"/>
          <a:cs typeface="Arial Rounded MT Bold"/>
        </a:defRPr>
      </a:lvl1pPr>
      <a:lvl2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5pPr>
      <a:lvl6pPr marL="430100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6pPr>
      <a:lvl7pPr marL="8601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7pPr>
      <a:lvl8pPr marL="1290299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8pPr>
      <a:lvl9pPr marL="1720398" algn="ctr" rtl="0" fontAlgn="base">
        <a:spcBef>
          <a:spcPct val="0"/>
        </a:spcBef>
        <a:spcAft>
          <a:spcPct val="0"/>
        </a:spcAft>
        <a:defRPr sz="4139">
          <a:solidFill>
            <a:srgbClr val="FF9900"/>
          </a:solidFill>
          <a:latin typeface="Franklin Gothic Medium" pitchFamily="34" charset="0"/>
        </a:defRPr>
      </a:lvl9pPr>
    </p:titleStyle>
    <p:bodyStyle>
      <a:lvl1pPr marL="322574" indent="-322574" algn="l" rtl="0" fontAlgn="base">
        <a:spcBef>
          <a:spcPct val="20000"/>
        </a:spcBef>
        <a:spcAft>
          <a:spcPct val="0"/>
        </a:spcAft>
        <a:buChar char="•"/>
        <a:defRPr sz="3011" b="1">
          <a:solidFill>
            <a:srgbClr val="314D5B"/>
          </a:solidFill>
          <a:latin typeface="Calibri"/>
          <a:ea typeface="+mn-ea"/>
          <a:cs typeface="Calibri"/>
        </a:defRPr>
      </a:lvl1pPr>
      <a:lvl2pPr marL="698912" indent="-268812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634">
          <a:solidFill>
            <a:schemeClr val="tx1"/>
          </a:solidFill>
          <a:latin typeface="Calibri"/>
          <a:cs typeface="Calibri"/>
        </a:defRPr>
      </a:lvl2pPr>
      <a:lvl3pPr marL="1075249" indent="-215050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2258">
          <a:solidFill>
            <a:srgbClr val="4D4D4D"/>
          </a:solidFill>
          <a:latin typeface="Calibri"/>
          <a:cs typeface="Calibri"/>
        </a:defRPr>
      </a:lvl3pPr>
      <a:lvl4pPr marL="1505348" indent="-215050" algn="l" rtl="0" fontAlgn="base">
        <a:spcBef>
          <a:spcPct val="20000"/>
        </a:spcBef>
        <a:spcAft>
          <a:spcPct val="0"/>
        </a:spcAft>
        <a:buChar char="–"/>
        <a:defRPr sz="1882">
          <a:solidFill>
            <a:srgbClr val="4D4D4D"/>
          </a:solidFill>
          <a:latin typeface="Calibri"/>
          <a:cs typeface="Calibri"/>
        </a:defRPr>
      </a:lvl4pPr>
      <a:lvl5pPr marL="1935448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Calibri"/>
          <a:cs typeface="Calibri"/>
        </a:defRPr>
      </a:lvl5pPr>
      <a:lvl6pPr marL="23655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6pPr>
      <a:lvl7pPr marL="2795647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7pPr>
      <a:lvl8pPr marL="32257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8pPr>
      <a:lvl9pPr marL="3655846" indent="-215050" algn="l" rtl="0" fontAlgn="base">
        <a:spcBef>
          <a:spcPct val="20000"/>
        </a:spcBef>
        <a:spcAft>
          <a:spcPct val="0"/>
        </a:spcAft>
        <a:buChar char="»"/>
        <a:defRPr sz="1882">
          <a:solidFill>
            <a:srgbClr val="4D4D4D"/>
          </a:solidFill>
          <a:latin typeface="+mn-lt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DE28-CC69-49CF-9359-9DA23797D574}" type="datetimeFigureOut">
              <a:rPr lang="pt-BR" smtClean="0"/>
              <a:pPr/>
              <a:t>04/06/2025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3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CE7F-8153-4EB9-ACAC-87301F132E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8681" y="0"/>
            <a:ext cx="12385376" cy="6957392"/>
          </a:xfrm>
          <a:prstGeom prst="rect">
            <a:avLst/>
          </a:prstGeom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3931360" y="6430011"/>
            <a:ext cx="4800533" cy="3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/>
            <a:r>
              <a:rPr lang="pt-BR" sz="1505" dirty="0">
                <a:solidFill>
                  <a:srgbClr val="2A6272"/>
                </a:solidFill>
                <a:latin typeface="Arial Rounded MT Bold"/>
                <a:cs typeface="Arial Rounded MT Bold"/>
              </a:rPr>
              <a:t>www.gestaopublica.com.br</a:t>
            </a:r>
          </a:p>
        </p:txBody>
      </p:sp>
      <p:pic>
        <p:nvPicPr>
          <p:cNvPr id="9" name="Picture 9"/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8187" y="-27382"/>
            <a:ext cx="12424880" cy="899996"/>
          </a:xfrm>
          <a:prstGeom prst="rect">
            <a:avLst/>
          </a:prstGeom>
        </p:spPr>
      </p:pic>
      <p:pic>
        <p:nvPicPr>
          <p:cNvPr id="10" name="Picture 1" descr="Logo_GP.pn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5" y="6426805"/>
            <a:ext cx="1505347" cy="36320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 userDrawn="1"/>
        </p:nvSpPr>
        <p:spPr bwMode="auto">
          <a:xfrm>
            <a:off x="11280576" y="6525357"/>
            <a:ext cx="891680" cy="3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9" tIns="43010" rIns="86019" bIns="4301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14D5B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2400">
                <a:solidFill>
                  <a:srgbClr val="4D4D4D"/>
                </a:solidFill>
                <a:latin typeface="Calibri"/>
                <a:cs typeface="Calibri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/>
                <a:cs typeface="Calibri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fld id="{0C233D9B-534A-6A4A-AB6A-2AF974330833}" type="slidenum">
              <a:rPr lang="pt-BR" sz="1505" b="0" smtClean="0">
                <a:solidFill>
                  <a:srgbClr val="4D4D4D"/>
                </a:solidFill>
                <a:latin typeface="Calibri"/>
                <a:cs typeface="Calibri"/>
              </a:rPr>
              <a:pPr marL="0" indent="0" algn="r">
                <a:buNone/>
              </a:pPr>
              <a:t>‹nº›</a:t>
            </a:fld>
            <a:endParaRPr lang="pt-BR" sz="1505" b="0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53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860199" rtl="0" eaLnBrk="1" latinLnBrk="0" hangingPunct="1">
        <a:spcBef>
          <a:spcPct val="0"/>
        </a:spcBef>
        <a:buNone/>
        <a:defRPr sz="41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574" indent="-322574" algn="l" defTabSz="860199" rtl="0" eaLnBrk="1" latinLnBrk="0" hangingPunct="1">
        <a:spcBef>
          <a:spcPct val="20000"/>
        </a:spcBef>
        <a:buFont typeface="Arial" pitchFamily="34" charset="0"/>
        <a:buChar char="•"/>
        <a:defRPr sz="3011" kern="1200">
          <a:solidFill>
            <a:schemeClr val="tx1"/>
          </a:solidFill>
          <a:latin typeface="+mn-lt"/>
          <a:ea typeface="+mn-ea"/>
          <a:cs typeface="+mn-cs"/>
        </a:defRPr>
      </a:lvl1pPr>
      <a:lvl2pPr marL="698912" indent="-268812" algn="l" defTabSz="860199" rtl="0" eaLnBrk="1" latinLnBrk="0" hangingPunct="1">
        <a:spcBef>
          <a:spcPct val="20000"/>
        </a:spcBef>
        <a:buFont typeface="Arial" pitchFamily="34" charset="0"/>
        <a:buChar char="–"/>
        <a:defRPr sz="2634" kern="1200">
          <a:solidFill>
            <a:schemeClr val="tx1"/>
          </a:solidFill>
          <a:latin typeface="+mn-lt"/>
          <a:ea typeface="+mn-ea"/>
          <a:cs typeface="+mn-cs"/>
        </a:defRPr>
      </a:lvl2pPr>
      <a:lvl3pPr marL="1075249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505348" indent="-215050" algn="l" defTabSz="860199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35448" indent="-215050" algn="l" defTabSz="860199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655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5647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57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6" indent="-215050" algn="l" defTabSz="860199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00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1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99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3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498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5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697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796" algn="l" defTabSz="860199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ndira.eloweb.net/portaltransparencia/1/publicacoes/1659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WxQR_Dn6yCgj4F1Ee4f1gxW_egk6ZTaN/edit?usp=drive_link&amp;ouid=111089964221393338177&amp;rtpof=true&amp;sd=true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JQyignSlX2oWgo6WV8SSna32IkGviiHS/edit?usp=drive_link&amp;ouid=111089964221393338177&amp;rtpof=true&amp;sd=true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onc74nJbryLiVo1S0QJ3E5RF7tD8DT-c/edit?usp=drive_link&amp;ouid=111089964221393338177&amp;rtpof=true&amp;sd=true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OP-0pUt92HUsy7L2Y82ImIhXzyohLP5f/edit?usp=drive_link&amp;ouid=111089964221393338177&amp;rtpof=true&amp;sd=true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q1NM9kCqGmaM0kX48M0eIxzTqTCthO4d/edit?usp=drive_link&amp;ouid=111089964221393338177&amp;rtpof=true&amp;sd=true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tce.pr.gov.br/conteudo/contas-municipais-de-governo/346522/area/251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4598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F5ADE7-E489-4D9E-8424-A480CBF5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Fiscalização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BF55EC-0FAF-4051-8ABB-B7BDBF35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Acompanha se os serviços, contratos e despesas estão sendo feitos conforme a lei e com qualidade.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2872EBF-784D-49F9-BD8A-68AC8725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79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2F9B68-22BB-47FC-9AE9-5B634DA3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Avaliação de Resultados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6A7572-1000-4785-8AB9-AF2854D16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Analisa se o que foi planejado realmente aconteceu.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Por </a:t>
            </a:r>
            <a:r>
              <a:rPr lang="pt-BR" dirty="0"/>
              <a:t>exemplo: foi planejada a reforma da escola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	E</a:t>
            </a:r>
            <a:r>
              <a:rPr lang="pt-BR" dirty="0" smtClean="0"/>
              <a:t>la </a:t>
            </a:r>
            <a:r>
              <a:rPr lang="pt-BR" dirty="0"/>
              <a:t>aconteceu?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	</a:t>
            </a:r>
            <a:r>
              <a:rPr lang="pt-BR" dirty="0" smtClean="0"/>
              <a:t>Deu </a:t>
            </a:r>
            <a:r>
              <a:rPr lang="pt-BR" dirty="0"/>
              <a:t>resultado?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2E3FE17-D0CA-4190-8A47-339BF60A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621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2F9B68-22BB-47FC-9AE9-5B634DA3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Plano de Trabalho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6A7572-1000-4785-8AB9-AF2854D16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o planejamento do que o Controle Interno vai fazer no ano. Define as prioridades e as atividades a serem acompanhadas</a:t>
            </a:r>
            <a:r>
              <a:rPr lang="pt-BR" dirty="0" smtClean="0"/>
              <a:t>.</a:t>
            </a:r>
          </a:p>
          <a:p>
            <a:pPr marL="709613" indent="-322263" algn="just"/>
            <a:r>
              <a:rPr lang="pt-BR" dirty="0" smtClean="0"/>
              <a:t>PAAI – Plano Anual de Auditoria Interna </a:t>
            </a:r>
          </a:p>
          <a:p>
            <a:pPr marL="1085951" lvl="1" indent="-322263" algn="just"/>
            <a:r>
              <a:rPr lang="pt-BR" dirty="0" smtClean="0"/>
              <a:t>Baseado no PROGOV</a:t>
            </a:r>
          </a:p>
          <a:p>
            <a:pPr marL="709613" indent="-322263" algn="just"/>
            <a:r>
              <a:rPr lang="pt-BR" dirty="0" smtClean="0"/>
              <a:t>PAT – Plano Anual de Trabalho</a:t>
            </a:r>
          </a:p>
          <a:p>
            <a:pPr marL="1085951" lvl="1" indent="-322263" algn="just"/>
            <a:r>
              <a:rPr lang="pt-BR" dirty="0" smtClean="0"/>
              <a:t>Instrumento de </a:t>
            </a:r>
            <a:r>
              <a:rPr lang="pt-BR" b="1" dirty="0" smtClean="0"/>
              <a:t>defesa</a:t>
            </a:r>
            <a:r>
              <a:rPr lang="pt-BR" dirty="0" smtClean="0"/>
              <a:t> do Controlador</a:t>
            </a:r>
          </a:p>
          <a:p>
            <a:pPr marL="709613" indent="-322263" algn="just"/>
            <a:r>
              <a:rPr lang="pt-BR" dirty="0" smtClean="0"/>
              <a:t>PAC – Plano Anual de Capacitação</a:t>
            </a:r>
          </a:p>
          <a:p>
            <a:pPr marL="1085951" lvl="1" indent="-322263" algn="just"/>
            <a:r>
              <a:rPr lang="pt-BR" dirty="0" smtClean="0"/>
              <a:t>Qualificação da equipe</a:t>
            </a:r>
          </a:p>
          <a:p>
            <a:pPr marL="1085951" lvl="1" indent="-322263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2E3FE17-D0CA-4190-8A47-339BF60A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14364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	</a:t>
            </a:r>
            <a:r>
              <a:rPr lang="pt-BR" dirty="0" smtClean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andira.eloweb.net/portaltransparencia/1/publicacoes/1659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7892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C3BF85-9C26-4C28-A541-B8FE836A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Manifestações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427428-1E17-42AF-BA36-F221EFB51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o Controle Interno dá sua opinião por escrito. </a:t>
            </a:r>
            <a:endParaRPr lang="pt-BR" dirty="0" smtClean="0"/>
          </a:p>
          <a:p>
            <a:endParaRPr lang="pt-BR" dirty="0" smtClean="0"/>
          </a:p>
          <a:p>
            <a:pPr lvl="1"/>
            <a:r>
              <a:rPr lang="pt-BR" sz="3000" dirty="0" smtClean="0"/>
              <a:t>Pode </a:t>
            </a:r>
            <a:r>
              <a:rPr lang="pt-BR" sz="3000" dirty="0"/>
              <a:t>ser em pareceres, </a:t>
            </a:r>
            <a:endParaRPr lang="pt-BR" sz="3000" dirty="0" smtClean="0"/>
          </a:p>
          <a:p>
            <a:pPr lvl="1"/>
            <a:r>
              <a:rPr lang="pt-BR" sz="3000" dirty="0" smtClean="0"/>
              <a:t>notas </a:t>
            </a:r>
            <a:r>
              <a:rPr lang="pt-BR" sz="3000" dirty="0"/>
              <a:t>técnicas ou </a:t>
            </a:r>
            <a:endParaRPr lang="pt-BR" sz="3000" dirty="0" smtClean="0"/>
          </a:p>
          <a:p>
            <a:pPr lvl="1"/>
            <a:r>
              <a:rPr lang="pt-BR" sz="3000" dirty="0" smtClean="0"/>
              <a:t>ofícios</a:t>
            </a:r>
            <a:r>
              <a:rPr lang="pt-BR" sz="3000" dirty="0"/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6BE454B-7AF7-4DE5-B967-AA271E62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154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F208D6-1A04-4A49-BF2C-6FB6936D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Contabilidade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9076D67-EFC7-4496-9F5D-DA345A18E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Confere se os lançamentos contábeis estão corretos, de acordo com as normas</a:t>
            </a:r>
            <a:r>
              <a:rPr lang="pt-BR" dirty="0" smtClean="0"/>
              <a:t>.</a:t>
            </a:r>
          </a:p>
          <a:p>
            <a:pPr marL="709613" indent="-322263"/>
            <a:r>
              <a:rPr lang="pt-BR" dirty="0" smtClean="0"/>
              <a:t>Empenho – Liquidação - Pagamento</a:t>
            </a:r>
          </a:p>
          <a:p>
            <a:pPr marL="709613" indent="-322263"/>
            <a:r>
              <a:rPr lang="pt-BR" dirty="0" smtClean="0"/>
              <a:t>Balanços</a:t>
            </a:r>
          </a:p>
          <a:p>
            <a:pPr marL="709613" indent="-322263"/>
            <a:r>
              <a:rPr lang="pt-BR" dirty="0" smtClean="0"/>
              <a:t>Demonstrativos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EF88D85-A7D3-4D51-8391-B277AF25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1989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8001DC-E23A-4F16-80E2-6719E55A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Tesouraria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B8C0F3D-9860-40D9-8347-37CAC8F49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Verifica se os pagamentos, retiradas e depósitos estão sendo feitos corretamente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Conferir fontes</a:t>
            </a:r>
          </a:p>
          <a:p>
            <a:pPr lvl="1"/>
            <a:r>
              <a:rPr lang="pt-BR" dirty="0" smtClean="0"/>
              <a:t>Conferir retenções</a:t>
            </a:r>
          </a:p>
          <a:p>
            <a:pPr lvl="1"/>
            <a:r>
              <a:rPr lang="pt-BR" dirty="0" smtClean="0"/>
              <a:t>Conciliações bancárias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BFE6B05-DA01-4684-8707-08F176C6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4305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7A1B33-411D-42A0-BA76-E32E6ABB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Comunicação e Publicidade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42C5A4-99AE-4F3E-975E-1DC340A6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Confere se as despesas com divulgação institucional respeitam os limites legais, principalmente em ano eleitoral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Atenção com a publicidade pessoal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502C8D5-3B7B-4662-BFDB-6927F10A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4891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760E41-2C68-4B96-B3E6-E3C83F9A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os Bens Patrimoniais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1950C5-A068-409D-B4F4-19B4F8E0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Fiscaliza se os bens da prefeitura (como veículos, equipamentos, móveis) estão registrados, conservados e sendo usados corretamente</a:t>
            </a:r>
            <a:r>
              <a:rPr lang="pt-BR" dirty="0" smtClean="0"/>
              <a:t>.</a:t>
            </a:r>
          </a:p>
          <a:p>
            <a:pPr marL="709613" indent="-322263" algn="just"/>
            <a:r>
              <a:rPr lang="pt-BR" dirty="0" smtClean="0"/>
              <a:t>Bens móveis </a:t>
            </a:r>
          </a:p>
          <a:p>
            <a:pPr marL="709613" indent="-322263" algn="just"/>
            <a:r>
              <a:rPr lang="pt-BR" dirty="0" smtClean="0"/>
              <a:t>Bens imóveis</a:t>
            </a:r>
          </a:p>
          <a:p>
            <a:pPr marL="709613" indent="-322263" algn="just"/>
            <a:r>
              <a:rPr lang="pt-BR" dirty="0" smtClean="0"/>
              <a:t>Bens Intangíveis</a:t>
            </a:r>
          </a:p>
          <a:p>
            <a:pPr marL="709613" indent="-322263" algn="just"/>
            <a:endParaRPr lang="pt-BR" dirty="0" smtClean="0"/>
          </a:p>
          <a:p>
            <a:pPr marL="709613" indent="-322263" algn="just"/>
            <a:r>
              <a:rPr lang="pt-BR" dirty="0" smtClean="0"/>
              <a:t>Depreciação - 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434D1AE-6396-4CFD-B2A2-C84DD083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4352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5B6167-472B-49FA-B02C-EEE142A3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Controle de Frotas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A4021C-F29B-4D6C-A396-602D4B0B0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Acompanha o uso dos veículos públicos: </a:t>
            </a:r>
            <a:endParaRPr lang="pt-BR" dirty="0" smtClean="0"/>
          </a:p>
          <a:p>
            <a:endParaRPr lang="pt-BR" dirty="0" smtClean="0"/>
          </a:p>
          <a:p>
            <a:pPr marL="709613" indent="-322263"/>
            <a:r>
              <a:rPr lang="pt-BR" dirty="0" smtClean="0"/>
              <a:t>abastecimento</a:t>
            </a:r>
            <a:r>
              <a:rPr lang="pt-BR" dirty="0"/>
              <a:t>, </a:t>
            </a:r>
            <a:endParaRPr lang="pt-BR" dirty="0" smtClean="0"/>
          </a:p>
          <a:p>
            <a:pPr marL="709613" indent="-322263"/>
            <a:r>
              <a:rPr lang="pt-BR" dirty="0" smtClean="0"/>
              <a:t>manutenção</a:t>
            </a:r>
            <a:r>
              <a:rPr lang="pt-BR" dirty="0"/>
              <a:t>, </a:t>
            </a:r>
            <a:endParaRPr lang="pt-BR" dirty="0" smtClean="0"/>
          </a:p>
          <a:p>
            <a:pPr marL="709613" indent="-322263"/>
            <a:r>
              <a:rPr lang="pt-BR" dirty="0" smtClean="0"/>
              <a:t>rotas</a:t>
            </a:r>
            <a:r>
              <a:rPr lang="pt-BR" dirty="0"/>
              <a:t>, </a:t>
            </a:r>
            <a:endParaRPr lang="pt-BR" dirty="0" smtClean="0"/>
          </a:p>
          <a:p>
            <a:pPr marL="709613" indent="-322263"/>
            <a:r>
              <a:rPr lang="pt-BR" dirty="0" smtClean="0"/>
              <a:t>motoristas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308CA7A-6E45-4083-B413-B4D1602B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0988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4964E6-3FBA-4509-8DF7-137B34B6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Planejamento Orçamentário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A1343FB-B596-4B0B-8D0E-CDE03A4C9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Verifica se o orçamento foi bem elaborado e se está sendo seguido ao longo do ano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Instrumentos de planejamento</a:t>
            </a:r>
          </a:p>
          <a:p>
            <a:pPr lvl="1" algn="just"/>
            <a:r>
              <a:rPr lang="pt-BR" dirty="0" smtClean="0"/>
              <a:t>PPA – LDO - LOA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AC26CA8-4139-43C2-B432-B035C13A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9457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D65223-9B0A-E423-15D6-A7F80AF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18"/>
            <a:ext cx="12192000" cy="78581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Introdução à Auditoria Interna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45CA1E-2AD7-A018-FE5E-816542FA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4857784"/>
          </a:xfrm>
        </p:spPr>
        <p:txBody>
          <a:bodyPr>
            <a:noAutofit/>
          </a:bodyPr>
          <a:lstStyle/>
          <a:p>
            <a:endParaRPr lang="pt-BR" sz="2800" b="1" dirty="0"/>
          </a:p>
          <a:p>
            <a:r>
              <a:rPr lang="pt-BR" sz="3600" b="1" dirty="0"/>
              <a:t>O que vamos aprender hoje?</a:t>
            </a:r>
          </a:p>
          <a:p>
            <a:pPr lvl="1"/>
            <a:r>
              <a:rPr lang="pt-BR" sz="3600" dirty="0"/>
              <a:t>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Entender o que é Auditoria Interna.</a:t>
            </a:r>
          </a:p>
          <a:p>
            <a:pPr lvl="1"/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Descobrir por que ela é tão importante.</a:t>
            </a:r>
          </a:p>
          <a:p>
            <a:pPr lvl="1"/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Aprender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passo a passo de como fazer uma auditoria.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F3A5904-698B-566F-D0D1-A2BE4D2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8961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6D1CB-54E0-4649-AE3D-F59FB5F0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Recursos Humanos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323653E-CCED-4954-A50A-6C1BA6236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Fiscaliza </a:t>
            </a:r>
            <a:r>
              <a:rPr lang="pt-BR" dirty="0" smtClean="0"/>
              <a:t>concursos e testes seletivos</a:t>
            </a:r>
          </a:p>
          <a:p>
            <a:r>
              <a:rPr lang="pt-BR" dirty="0" smtClean="0"/>
              <a:t>N</a:t>
            </a:r>
            <a:r>
              <a:rPr lang="pt-BR" dirty="0" smtClean="0"/>
              <a:t>omeações</a:t>
            </a:r>
          </a:p>
          <a:p>
            <a:r>
              <a:rPr lang="pt-BR" dirty="0" smtClean="0"/>
              <a:t>F</a:t>
            </a:r>
            <a:r>
              <a:rPr lang="pt-BR" dirty="0" smtClean="0"/>
              <a:t>olhas </a:t>
            </a:r>
            <a:r>
              <a:rPr lang="pt-BR" dirty="0"/>
              <a:t>de pagamento </a:t>
            </a:r>
            <a:r>
              <a:rPr lang="pt-BR" dirty="0" smtClean="0"/>
              <a:t>(HE)</a:t>
            </a:r>
            <a:endParaRPr lang="pt-BR" dirty="0" smtClean="0"/>
          </a:p>
          <a:p>
            <a:r>
              <a:rPr lang="pt-BR" dirty="0" smtClean="0"/>
              <a:t>P</a:t>
            </a:r>
            <a:r>
              <a:rPr lang="pt-BR" dirty="0" smtClean="0"/>
              <a:t>ossíveis </a:t>
            </a:r>
            <a:r>
              <a:rPr lang="pt-BR" dirty="0"/>
              <a:t>acúmulos de cargos.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32C010B-5444-4911-82DD-92A132A0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6515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5C5FAC-A08C-4DB1-87A5-1C023228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Nas Licitações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F08658-46A0-47F2-B8EC-54411A19A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Observa se os processos licitatórios seguem todas as regras da Lei 14.133/21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Teremos um tópico específico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E4D8683-BCE3-4F42-8E52-2F29DCCC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0446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61B867-09E2-4299-AC93-26311EDA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Contratos Administrativos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6D20EDB-13EF-4BE4-B1B4-73CD5F21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Acompanha se os contratos firmados com empresas ou prestadores estão sendo cumpridos como combinado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Vigência de contrato</a:t>
            </a:r>
          </a:p>
          <a:p>
            <a:r>
              <a:rPr lang="pt-BR" dirty="0" smtClean="0"/>
              <a:t>Quantidade de produtos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A00DC2D-B5DD-4523-9F4D-018C5F2B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4586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E2732B-B77F-4D1E-B3CF-C0A8EDAD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 Interna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E9D80-B022-44A6-A5D1-B57E8C91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“Agora que vimos esse panorama geral das funções do Controle Interno, é hora de nos aprofundarmos em uma das atividades mais importantes – e talvez a mais conhecida – que é a </a:t>
            </a:r>
            <a:r>
              <a:rPr lang="pt-BR" b="1" dirty="0"/>
              <a:t>auditoria interna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A auditoria é como o </a:t>
            </a:r>
            <a:r>
              <a:rPr lang="pt-BR" b="1" dirty="0"/>
              <a:t>coração</a:t>
            </a:r>
            <a:r>
              <a:rPr lang="pt-BR" dirty="0"/>
              <a:t> do controle interno. É ela que nos permite entender se as coisas estão sendo feitas corretamente, se o dinheiro público está sendo bem usado e onde podemos melhorar.</a:t>
            </a:r>
          </a:p>
          <a:p>
            <a:pPr algn="just"/>
            <a:r>
              <a:rPr lang="pt-BR" dirty="0"/>
              <a:t>Então, vamos agora imaginar o controle interno como um ‘detetive do bem’, que </a:t>
            </a:r>
            <a:r>
              <a:rPr lang="pt-BR" b="1" dirty="0"/>
              <a:t>não está atrás de culpados</a:t>
            </a:r>
            <a:r>
              <a:rPr lang="pt-BR" dirty="0"/>
              <a:t>, mas sim de soluções, melhorias e prevenção.</a:t>
            </a:r>
          </a:p>
          <a:p>
            <a:pPr algn="just"/>
            <a:r>
              <a:rPr lang="pt-BR" dirty="0"/>
              <a:t>Vamos conhecer melhor esse processo, passo a passo, de forma bem prática e acessível, como ele acontece na nossa realidade.”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03C2375-68CF-49DD-B379-04EF3688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4868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04010F-8A5E-4D3A-91A3-9A03D8F3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Qual o Grande Objetivo da Auditoria Interna?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AA51ECA-AA0E-4F36-8A02-E9F1894F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Por que precisamos desses "detetives"?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b="1" dirty="0"/>
              <a:t>Proteger o dinheiro público:</a:t>
            </a:r>
            <a:r>
              <a:rPr lang="pt-BR" dirty="0"/>
              <a:t> Garantir que os recursos da Câmara sejam usados de forma correta e eficiente.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Ajudar a melhorar:</a:t>
            </a:r>
            <a:r>
              <a:rPr lang="pt-BR" dirty="0"/>
              <a:t> Identificar o que pode ser aprimorado nos processos e procedimentos da Câmara.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Evitar problemas:</a:t>
            </a:r>
            <a:r>
              <a:rPr lang="pt-BR" dirty="0"/>
              <a:t> Prevenir erros, fraudes e desperdícios.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Garantir que as regras são seguidas:</a:t>
            </a:r>
            <a:r>
              <a:rPr lang="pt-BR" dirty="0"/>
              <a:t> Verificar se as leis, normas e políticas internas estão sendo obedecidas.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Aumentar a confiança:</a:t>
            </a:r>
            <a:r>
              <a:rPr lang="pt-BR" dirty="0"/>
              <a:t> Mostrar que a gestão é transparente e responsável com o dinheiro dos cidadãos.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2CA3007-6A46-4A4C-8BC4-ABB707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83129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1670E7-6C0B-443E-9F7E-07225941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Quem faz a Auditoria Interna?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924AE0-41D2-4F54-B574-76FD7C9BB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A "Unidade de Controle Interno":</a:t>
            </a:r>
            <a:r>
              <a:rPr lang="pt-BR" dirty="0"/>
              <a:t> É o setor responsável por essa função</a:t>
            </a:r>
            <a:r>
              <a:rPr lang="pt-BR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Quem comanda é o </a:t>
            </a:r>
            <a:r>
              <a:rPr lang="pt-BR" b="1" dirty="0"/>
              <a:t>Controlador Interno</a:t>
            </a:r>
            <a:r>
              <a:rPr lang="pt-BR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Importante</a:t>
            </a:r>
            <a:r>
              <a:rPr lang="pt-BR" b="1" dirty="0"/>
              <a:t>:</a:t>
            </a:r>
            <a:r>
              <a:rPr lang="pt-BR" dirty="0"/>
              <a:t> Eles são independentes para poder avaliar sem viés.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C6D5B48-1C12-429A-8758-1155C102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6651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2EA5A5-BF35-4446-8C4A-B3C4B722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Alguém aqui já ouviu falar em auditoria? 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O que vocês acham que um auditor faz dentro da prefeitura ou da câmara?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4C7D450-385C-47B0-9197-E3978788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3516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F054E-5D7C-4551-AAF4-81A12A4A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Passo a Passo para Aplicar a Auditoria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48D73E0-DFF7-4751-8564-D77324BA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O Caminho da Auditoria: Um Passo a Passo</a:t>
            </a:r>
            <a:r>
              <a:rPr lang="pt-BR" b="1" dirty="0" smtClean="0"/>
              <a:t>!</a:t>
            </a:r>
          </a:p>
          <a:p>
            <a:pPr algn="just"/>
            <a:endParaRPr lang="pt-BR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A auditoria não é bagunça, tem um roteiro!</a:t>
            </a: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Vamos </a:t>
            </a:r>
            <a:r>
              <a:rPr lang="pt-BR" dirty="0"/>
              <a:t>seguir os 7 passos principais.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2512F04-3474-43AE-A8EC-70E29E91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35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FBBAAA-07C8-4EEF-98DA-BB9D6473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Passo 1: Como Tudo Começa? A Solicitação!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3F7789-8892-4654-A677-DD25BE26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Alguém precisa pedir a auditoria.</a:t>
            </a:r>
            <a:r>
              <a:rPr lang="pt-BR" dirty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Pode ser a Presidência da Câmara, a Mesa Diretora, uma comissão, ou o próprio Controle Interno pode ver a necessidade.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Ponto Chave:</a:t>
            </a:r>
            <a:r>
              <a:rPr lang="pt-BR" dirty="0"/>
              <a:t> O pedido é formal, para ter um registro.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i="1" dirty="0"/>
              <a:t>Link no Manual (Exemplo):</a:t>
            </a:r>
            <a:r>
              <a:rPr lang="pt-BR" dirty="0"/>
              <a:t> "III - Solicitação de Auditoria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  <a:hlinkClick r:id="rId2"/>
              </a:rPr>
              <a:t>https://docs.google.com/document/d/1WxQR_Dn6yCgj4F1Ee4f1gxW_egk6ZTaN/edit?usp=drive_link&amp;ouid=111089964221393338177&amp;rtpof=true&amp;sd=true</a:t>
            </a:r>
            <a:endParaRPr lang="pt-BR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A9C4E15-DBFF-4ABF-80C5-F6CE1368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398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2A16DA-8042-4F09-B1CA-ECF7D0CB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430624"/>
            <a:ext cx="10972800" cy="149817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2:O Planejamento: Onde, O que e Como Vamos Olhar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63F5AB-2720-4D0E-B831-8B3D76235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Antes de agir, a gente planeja!</a:t>
            </a:r>
            <a:r>
              <a:rPr lang="pt-BR" dirty="0"/>
              <a:t> </a:t>
            </a:r>
            <a:r>
              <a:rPr lang="pt-BR" b="1" dirty="0"/>
              <a:t>O que vamos auditar?</a:t>
            </a:r>
            <a:r>
              <a:rPr lang="pt-BR" dirty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(</a:t>
            </a:r>
            <a:r>
              <a:rPr lang="pt-BR" dirty="0" err="1"/>
              <a:t>Ex</a:t>
            </a:r>
            <a:r>
              <a:rPr lang="pt-BR" dirty="0"/>
              <a:t>: Gastos com diárias, licitações de material, gestão de contratos, folha de pagamento da Câmara).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Qual o objetivo?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 O que queremos descobrir ou verificar?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Como vamos fazer?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 Quais documentos pedir, quem vamos entrevistar, quais sistemas analisar?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Ferramenta:</a:t>
            </a:r>
            <a:r>
              <a:rPr lang="pt-BR" dirty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Uma "Matriz de Planejamento de Auditoria" ajuda a organizar tudo.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i="1" dirty="0"/>
              <a:t>Link no Manual (Exemplo):</a:t>
            </a:r>
            <a:r>
              <a:rPr lang="pt-BR" dirty="0"/>
              <a:t> "IV - Matriz de Planejamento Auditoria Modelo </a:t>
            </a:r>
            <a:r>
              <a:rPr lang="pt-BR" dirty="0">
                <a:hlinkClick r:id="rId2"/>
              </a:rPr>
              <a:t>https://docs.google.com/document/d/1JQyignSlX2oWgo6WV8SSna32IkGviiHS/edit?usp=drive_link&amp;ouid=111089964221393338177&amp;rtpof=true&amp;sd=true</a:t>
            </a: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Se vocês fossem auditores e tivessem que escolher um setor da prefeitura para auditar, qual escolheriam? Por quê?</a:t>
            </a:r>
            <a:endParaRPr lang="pt-B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64331A5-C1A4-42E0-B620-A77C7E73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467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0960" y="642918"/>
            <a:ext cx="113556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CONTROLE INTERNO </a:t>
            </a: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</a:t>
            </a:r>
          </a:p>
          <a:p>
            <a:pPr algn="ctr"/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3200" b="1" dirty="0" smtClean="0"/>
              <a:t>Orientações Específicas aos Controladores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23968" y="2285992"/>
            <a:ext cx="4854770" cy="3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Auditoria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Inspeção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Fiscalização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Avaliação de resultados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Plano de Trabalho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Manifestações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Na Contabilidade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Na Tesouraria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84766" y="2214554"/>
            <a:ext cx="4854770" cy="322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Na Comunicação e publicidade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Com os Bens Patrimoniais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No Controle de Frota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No Planejamento Orçamentário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Nos Recursos humanos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Nas Licitações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Com os Contratos Administrativos</a:t>
            </a:r>
          </a:p>
        </p:txBody>
      </p:sp>
    </p:spTree>
    <p:extLst>
      <p:ext uri="{BB962C8B-B14F-4D97-AF65-F5344CB8AC3E}">
        <p14:creationId xmlns:p14="http://schemas.microsoft.com/office/powerpoint/2010/main" xmlns="" val="11336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B22E7C-4755-45ED-AD82-CD559280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Passo 3: Comunicando o Início dos Trabalhos!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75438CC-67A3-40B6-867E-AE110F8EF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Avisar é importante!</a:t>
            </a:r>
            <a:r>
              <a:rPr lang="pt-BR" dirty="0"/>
              <a:t> Depois de planejar, a equipe de auditoria envia um comunicado oficial.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Por quê?</a:t>
            </a:r>
            <a:r>
              <a:rPr lang="pt-BR" dirty="0"/>
              <a:t> Para que o setor que será auditado saiba que o trabalho vai começar e possa se preparar.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Transparência:</a:t>
            </a:r>
            <a:r>
              <a:rPr lang="pt-BR" dirty="0"/>
              <a:t> É um ato de boa fé e transparência.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i="1" dirty="0"/>
              <a:t>Link no Manual (Exemplo):</a:t>
            </a:r>
            <a:r>
              <a:rPr lang="pt-BR" dirty="0"/>
              <a:t> "V - Comunicado inícios dos trabalhos“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hlinkClick r:id="rId2"/>
              </a:rPr>
              <a:t>https://docs.google.com/document/d/1onc74nJbryLiVo1S0QJ3E5RF7tD8DT-c/edit?usp=drive_link&amp;ouid=111089964221393338177&amp;rtpof=true&amp;sd=true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Vocês acham justo que o setor auditado possa responder ao que foi apontado no relatório? Por que isso é importante?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9A40EC0-33D4-4B4D-A730-44B279BA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397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D40193-6B81-49B2-9A08-E87EFF4C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Passo 4: A Execução: Mãos na Massa!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E2000D-B3E1-42F7-A1B4-971654731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É a hora de realmente fazer o trabalho!</a:t>
            </a:r>
            <a:r>
              <a:rPr lang="pt-BR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/>
              <a:t>Coleta de informações: </a:t>
            </a:r>
            <a:r>
              <a:rPr lang="pt-BR" dirty="0"/>
              <a:t>Pedir documentos, olhar planilhas, verificar registros.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/>
              <a:t>Entrevistas:</a:t>
            </a:r>
            <a:r>
              <a:rPr lang="pt-BR" dirty="0"/>
              <a:t> Conversar com as pessoas envolvidas.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/>
              <a:t>Observação:</a:t>
            </a:r>
            <a:r>
              <a:rPr lang="pt-BR" dirty="0"/>
              <a:t> Ver </a:t>
            </a:r>
            <a:r>
              <a:rPr lang="pt-BR" sz="2800" dirty="0"/>
              <a:t>como</a:t>
            </a:r>
            <a:r>
              <a:rPr lang="pt-BR" dirty="0"/>
              <a:t> os processos acontecem na prática.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/>
              <a:t>Análise:</a:t>
            </a:r>
            <a:r>
              <a:rPr lang="pt-BR" dirty="0"/>
              <a:t> Comparar o que foi encontrado com as regras e metas.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b="1" dirty="0"/>
              <a:t>Documentação:</a:t>
            </a:r>
            <a:r>
              <a:rPr lang="pt-BR" dirty="0"/>
              <a:t> Registrar tudo o que foi feito e encontrado (provas).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i="1" dirty="0"/>
              <a:t>Link no Manual (Exemplo):</a:t>
            </a:r>
            <a:r>
              <a:rPr lang="pt-BR" dirty="0"/>
              <a:t> "VI – Nota - Determinação de Auditoria“</a:t>
            </a:r>
          </a:p>
          <a:p>
            <a:pPr marL="430100" lvl="1" indent="0">
              <a:buNone/>
            </a:pPr>
            <a:r>
              <a:rPr lang="pt-BR" dirty="0">
                <a:hlinkClick r:id="rId2"/>
              </a:rPr>
              <a:t>https://docs.google.com/document/d/1OP-0pUt92HUsy7L2Y82ImIhXzyohLP5f/edit?usp=drive_link&amp;ouid=111089964221393338177&amp;rtpof=true&amp;sd=true</a:t>
            </a: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8285D1C-82A3-4DEE-87EC-17E402E9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906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DB3D32-2750-4026-9D15-0D3BE192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Passo 5: O Relatório Preliminar: O que Encontramos?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7DE877-F67B-456B-BCA2-8938E4DD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Primeiro rascunho dos resultados.</a:t>
            </a:r>
            <a:r>
              <a:rPr lang="pt-BR" dirty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A equipe de auditoria escreve o que encontrou: os pontos positivos e os que precisam de atenção (as "não conformidades" ou "achados").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Envio ao auditado:</a:t>
            </a:r>
            <a:r>
              <a:rPr lang="pt-BR" dirty="0"/>
              <a:t> Esse relatório é enviado para o setor que foi auditado.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Para que?</a:t>
            </a:r>
            <a:r>
              <a:rPr lang="pt-BR" dirty="0"/>
              <a:t> Para que o setor possa revisar, dar sua opinião ou apresentar justificativas.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i="1" dirty="0"/>
              <a:t>Link no Manual (Exemplo):</a:t>
            </a:r>
            <a:r>
              <a:rPr lang="pt-BR" dirty="0"/>
              <a:t> "VII.A - Encaminhamento do Relatório Preliminar“</a:t>
            </a:r>
          </a:p>
          <a:p>
            <a:pPr marL="430100" lvl="1" indent="0">
              <a:buNone/>
            </a:pPr>
            <a:r>
              <a:rPr lang="pt-BR" dirty="0">
                <a:hlinkClick r:id="rId2"/>
              </a:rPr>
              <a:t>https://docs.google.com/document/d/1q1NM9kCqGmaM0kX48M0eIxzTqTCthO4d/edit?usp=drive_link&amp;ouid=111089964221393338177&amp;rtpof=true&amp;sd=true</a:t>
            </a:r>
            <a:endParaRPr lang="pt-BR" dirty="0"/>
          </a:p>
          <a:p>
            <a:pPr marL="430100" lvl="1" indent="0">
              <a:buNone/>
            </a:pPr>
            <a:endParaRPr lang="pt-BR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19F2DF7-F653-42F7-A80D-C3694BB7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0060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21D169-45A5-4430-BFA7-D6FA2EAA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Passo 6: Análise do Contraditório: Ouvir os Dois Lados!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94E306-4206-4BA2-B82E-C772D4DDE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Democracia na auditoria!</a:t>
            </a:r>
            <a:r>
              <a:rPr lang="pt-BR" dirty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O setor auditado tem a chance de apresentar sua versão, explicações ou planos de ação para corrigir os problemas.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Importante:</a:t>
            </a:r>
            <a:r>
              <a:rPr lang="pt-BR" dirty="0"/>
              <a:t> A auditoria não é um julgamento, mas um processo de melhoria contínua. Ouvir o auditado é fundamental.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5FFDF5F-1EEB-4175-9167-4125D8D1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7316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08385B-04C1-40E0-B3EA-AC846DE7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Passo 7: Relatório Final e Acompanhamento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B4EFC16-14C7-4BDC-9365-3E67C3A6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A versão final do relatório.</a:t>
            </a:r>
            <a:r>
              <a:rPr lang="pt-BR" dirty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/>
              <a:t>A equipe de auditoria analisa as respostas do setor e elabora o relatório final.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O que contém?</a:t>
            </a:r>
            <a:r>
              <a:rPr lang="pt-BR" dirty="0"/>
              <a:t> Os achados (problemas), as recomendações (o que precisa ser feito para melhorar) e os planos de ação.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Acompanhamento:</a:t>
            </a:r>
            <a:r>
              <a:rPr lang="pt-BR" dirty="0"/>
              <a:t> A auditoria não termina no relatório! É importante verificar se as recomendações estão sendo seguidas e se as melhorias estão acontecendo.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Ciclo de Melhoria:</a:t>
            </a:r>
            <a:r>
              <a:rPr lang="pt-BR" dirty="0"/>
              <a:t> A auditoria é um ciclo que busca aprimoramento constante.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C81A7DB-A0A0-4749-A800-7C0EADA9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7027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E84516-49A2-421F-A9CE-EFF1824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Encaminhamento dos Resultados da Auditoria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DB84CD5-FF88-45F3-9C49-D0AB9E43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Finalizei a auditoria. E agora?</a:t>
            </a:r>
          </a:p>
          <a:p>
            <a:pPr lvl="1" algn="just"/>
            <a:r>
              <a:rPr lang="pt-BR" dirty="0"/>
              <a:t>Após concluir o </a:t>
            </a:r>
            <a:r>
              <a:rPr lang="pt-BR" b="1" dirty="0"/>
              <a:t>Relatório Final de Controle Interno (RFCI)</a:t>
            </a:r>
            <a:r>
              <a:rPr lang="pt-BR" dirty="0"/>
              <a:t>, é preciso dar o encaminhamento correto:</a:t>
            </a:r>
          </a:p>
          <a:p>
            <a:pPr lvl="1" algn="just"/>
            <a:r>
              <a:rPr lang="pt-BR" dirty="0"/>
              <a:t>Enviar o Relatório ao Chefe do Executivo ou ao presidente da Câmara. </a:t>
            </a:r>
          </a:p>
          <a:p>
            <a:pPr lvl="1" algn="just"/>
            <a:r>
              <a:rPr lang="pt-BR" dirty="0"/>
              <a:t>A </a:t>
            </a:r>
            <a:r>
              <a:rPr lang="pt-BR" b="1" dirty="0"/>
              <a:t>UCI será responsável por enviar o relatório ao Tribunal de Contas do Estado do Paraná (TCE-PR) através do CACO. </a:t>
            </a:r>
          </a:p>
          <a:p>
            <a:pPr lvl="1" algn="just"/>
            <a:r>
              <a:rPr lang="pt-BR" b="1" dirty="0"/>
              <a:t>Atenção! </a:t>
            </a:r>
          </a:p>
          <a:p>
            <a:pPr lvl="2" algn="just"/>
            <a:r>
              <a:rPr lang="pt-BR" dirty="0"/>
              <a:t>Conforme a </a:t>
            </a:r>
            <a:r>
              <a:rPr lang="pt-BR" b="1" dirty="0"/>
              <a:t>Nota Técnica nº 29/2024 – TCE/PR</a:t>
            </a:r>
            <a:r>
              <a:rPr lang="pt-BR" dirty="0"/>
              <a:t>, os Relatórios Finais de Controle Interno devem obrigatoriamente ser anexados no sistema do Tribunal, dentro do processo de Prestação de Contas do Executivo. </a:t>
            </a:r>
          </a:p>
          <a:p>
            <a:pPr lvl="2" algn="just"/>
            <a:r>
              <a:rPr lang="pt-BR" dirty="0"/>
              <a:t>Acesse a NT nº 29/2024 e mais orientações no site oficial do TCE-PR:</a:t>
            </a:r>
            <a:br>
              <a:rPr lang="pt-BR" dirty="0"/>
            </a:br>
            <a:r>
              <a:rPr lang="pt-BR" dirty="0"/>
              <a:t>👉 </a:t>
            </a:r>
            <a:r>
              <a:rPr lang="pt-BR" dirty="0">
                <a:hlinkClick r:id="rId2"/>
              </a:rPr>
              <a:t>Contas Municipais de Governo – TCE-PR</a:t>
            </a:r>
            <a:endParaRPr lang="pt-BR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47FF839-523A-45B0-9447-9DBB1079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6862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9B004905-0F73-4F60-8BA4-ED771D40D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96" y="1196752"/>
            <a:ext cx="10685085" cy="4929411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C8DA65E-E5AF-42B2-BD5C-F3A4CA7C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0398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23392" y="836712"/>
            <a:ext cx="7704856" cy="864096"/>
          </a:xfrm>
          <a:prstGeom prst="roundRect">
            <a:avLst/>
          </a:prstGeom>
          <a:solidFill>
            <a:srgbClr val="FF8000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Evoluir sempre! </a:t>
            </a:r>
            <a:endParaRPr lang="pt-BR" sz="4400" b="1" dirty="0">
              <a:noFill/>
            </a:endParaRPr>
          </a:p>
        </p:txBody>
      </p:sp>
      <p:sp>
        <p:nvSpPr>
          <p:cNvPr id="2" name="Retângulo de cantos arredondados 3">
            <a:extLst>
              <a:ext uri="{FF2B5EF4-FFF2-40B4-BE49-F238E27FC236}">
                <a16:creationId xmlns:a16="http://schemas.microsoft.com/office/drawing/2014/main" xmlns="" id="{89C70957-337A-10F5-DC10-29A7B277921B}"/>
              </a:ext>
            </a:extLst>
          </p:cNvPr>
          <p:cNvSpPr/>
          <p:nvPr/>
        </p:nvSpPr>
        <p:spPr>
          <a:xfrm>
            <a:off x="623392" y="2204864"/>
            <a:ext cx="7848872" cy="3168352"/>
          </a:xfrm>
          <a:prstGeom prst="roundRect">
            <a:avLst/>
          </a:prstGeom>
          <a:solidFill>
            <a:srgbClr val="FF8000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AURENILSON CIPRIANO</a:t>
            </a: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(43) 99620-8122</a:t>
            </a:r>
          </a:p>
          <a:p>
            <a:pPr algn="ctr"/>
            <a:r>
              <a:rPr lang="pt-BR" sz="4200" b="1" dirty="0" smtClean="0">
                <a:solidFill>
                  <a:schemeClr val="tx1"/>
                </a:solidFill>
              </a:rPr>
              <a:t>aurenilson.cipriano@gmail.com</a:t>
            </a:r>
            <a:r>
              <a:rPr lang="pt-BR" sz="4400" b="1" dirty="0" smtClean="0">
                <a:solidFill>
                  <a:schemeClr val="tx1"/>
                </a:solidFill>
              </a:rPr>
              <a:t> </a:t>
            </a:r>
            <a:endParaRPr lang="pt-BR" sz="4400" b="1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690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425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8332" y="905111"/>
            <a:ext cx="113556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PROFISSIONAL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do Município de Andirá (2014 - atual) 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Servidor Público Municipal (1991 - atual)</a:t>
            </a: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UNYFLEX (2023 – atual)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 – FACCREI de Cornélio Procópio (2017 - 2022)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PSS - SEED PR (2008 - 2014)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da Autarquia Municipal de Esportes de Andirá (2010 - 2011)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RPPS de Andirá (2011-2019)</a:t>
            </a:r>
          </a:p>
          <a:p>
            <a:pPr>
              <a:spcAft>
                <a:spcPts val="600"/>
              </a:spcAft>
            </a:pPr>
            <a:endParaRPr lang="pt-PT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Associação Paranaense de Previdência - APEPREV (2017-2019)</a:t>
            </a:r>
          </a:p>
        </p:txBody>
      </p:sp>
    </p:spTree>
    <p:extLst>
      <p:ext uri="{BB962C8B-B14F-4D97-AF65-F5344CB8AC3E}">
        <p14:creationId xmlns:p14="http://schemas.microsoft.com/office/powerpoint/2010/main" xmlns="" val="11336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DC41E5B-C9FB-3CEE-996D-832FB6B1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F24ECFA-C6E7-45FB-917E-58E62813D684}"/>
              </a:ext>
            </a:extLst>
          </p:cNvPr>
          <p:cNvSpPr txBox="1">
            <a:spLocks/>
          </p:cNvSpPr>
          <p:nvPr/>
        </p:nvSpPr>
        <p:spPr>
          <a:xfrm>
            <a:off x="914404" y="2130438"/>
            <a:ext cx="103632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860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39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39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8332" y="905111"/>
            <a:ext cx="113556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AURENILSON CIPRIANO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ACADÊMICA</a:t>
            </a: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Gestão Pública – UNINA (2018)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Administração e Finanças - UNINA (2016)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Docência do Ensino Superior – FAFIPA - 2009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Pedagógica de Docentes com Habilitação em Matemática – FANORPI 2011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Gestão Pública – IFPR (2011)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Graduado em Ciências Contábeis – UENP (1997)</a:t>
            </a:r>
          </a:p>
        </p:txBody>
      </p:sp>
    </p:spTree>
    <p:extLst>
      <p:ext uri="{BB962C8B-B14F-4D97-AF65-F5344CB8AC3E}">
        <p14:creationId xmlns:p14="http://schemas.microsoft.com/office/powerpoint/2010/main" xmlns="" val="11336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que faz o Controle Interno?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Controle Interno é como um "guardião" dentro da gestão pública. Ele acompanha, orienta e fiscaliza para que tudo seja feito de forma correta e transparente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algn="just"/>
            <a:r>
              <a:rPr lang="pt-BR" dirty="0"/>
              <a:t>Vamos conhecer agora, um por um, os trabalhos principais do Controle Interno: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7352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10D915-3708-4A41-BB61-8BB3183E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que é Auditoria Interna?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1F955B8-EA18-4F1F-8B3B-6661C0E0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Imagine um "Detetive Interno":</a:t>
            </a:r>
            <a:r>
              <a:rPr lang="pt-BR" dirty="0"/>
              <a:t> A auditoria interna é como ter um time de detetives dentro da própria organização</a:t>
            </a:r>
            <a:r>
              <a:rPr lang="pt-BR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Eles não procuram culpados, mas sim </a:t>
            </a:r>
            <a:r>
              <a:rPr lang="pt-BR" b="1" dirty="0"/>
              <a:t>melhorias</a:t>
            </a:r>
            <a:r>
              <a:rPr lang="pt-BR" dirty="0" smtClean="0"/>
              <a:t>!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Definição simples:</a:t>
            </a:r>
            <a:r>
              <a:rPr lang="pt-BR" dirty="0"/>
              <a:t> É um processo independente e objetivo de verificar se as coisas estão funcionando como deveriam, de acordo com as regras e metas.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159E300-79C1-4A62-86B9-F3B8154C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3594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C3942C-F72F-4148-9DA4-DF59A4A5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7357938-598A-45D8-9047-3335E139C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como uma "revisão geral". O controle olha tudo que foi feito, vê se está certo, encontra falhas e sugere melhorias.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05ADEF5-09C4-49FC-9307-9920C77D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0592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6F4C33-F43F-434F-B3F6-2488B1E5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Inspeção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B73EC9A-32DF-4DD6-B470-D5A91164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uma visita rápida e pontual para verificar alguma situação específica. Serve para checar se algo está sendo feito corretamente.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40326AD-0B9D-46DB-841F-A16626DB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CE7F-8153-4EB9-ACAC-87301F132EC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4577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quivo de base - Datalegi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36301</TotalTime>
  <Words>1853</Words>
  <Application>Microsoft Office PowerPoint</Application>
  <PresentationFormat>Personalizar</PresentationFormat>
  <Paragraphs>271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1_Design padrão</vt:lpstr>
      <vt:lpstr>Arquivo de base - Datalegis</vt:lpstr>
      <vt:lpstr>Slide 1</vt:lpstr>
      <vt:lpstr>Introdução à Auditoria Interna</vt:lpstr>
      <vt:lpstr>Slide 3</vt:lpstr>
      <vt:lpstr>Slide 4</vt:lpstr>
      <vt:lpstr>Slide 5</vt:lpstr>
      <vt:lpstr>O que faz o Controle Interno?</vt:lpstr>
      <vt:lpstr>O que é Auditoria Interna?</vt:lpstr>
      <vt:lpstr>Auditoria</vt:lpstr>
      <vt:lpstr>Inspeção</vt:lpstr>
      <vt:lpstr>Fiscalização</vt:lpstr>
      <vt:lpstr>Avaliação de Resultados</vt:lpstr>
      <vt:lpstr>Plano de Trabalho</vt:lpstr>
      <vt:lpstr>Manifestações</vt:lpstr>
      <vt:lpstr>Na Contabilidade</vt:lpstr>
      <vt:lpstr>Na Tesouraria</vt:lpstr>
      <vt:lpstr>Na Comunicação e Publicidade</vt:lpstr>
      <vt:lpstr>Com os Bens Patrimoniais</vt:lpstr>
      <vt:lpstr>No Controle de Frotas</vt:lpstr>
      <vt:lpstr>No Planejamento Orçamentário</vt:lpstr>
      <vt:lpstr>Nos Recursos Humanos</vt:lpstr>
      <vt:lpstr>Nas Licitações</vt:lpstr>
      <vt:lpstr>Nos Contratos Administrativos</vt:lpstr>
      <vt:lpstr>Auditoria Interna</vt:lpstr>
      <vt:lpstr>Qual o Grande Objetivo da Auditoria Interna?</vt:lpstr>
      <vt:lpstr>Quem faz a Auditoria Interna?</vt:lpstr>
      <vt:lpstr>Slide 26</vt:lpstr>
      <vt:lpstr>Passo a Passo para Aplicar a Auditoria</vt:lpstr>
      <vt:lpstr>Passo 1: Como Tudo Começa? A Solicitação!</vt:lpstr>
      <vt:lpstr>Passo 2:O Planejamento: Onde, O que e Como Vamos Olhar?</vt:lpstr>
      <vt:lpstr>Passo 3: Comunicando o Início dos Trabalhos!</vt:lpstr>
      <vt:lpstr>Passo 4: A Execução: Mãos na Massa!</vt:lpstr>
      <vt:lpstr>Passo 5: O Relatório Preliminar: O que Encontramos?</vt:lpstr>
      <vt:lpstr>Passo 6: Análise do Contraditório: Ouvir os Dois Lados!</vt:lpstr>
      <vt:lpstr> Passo 7: Relatório Final e Acompanhamento! </vt:lpstr>
      <vt:lpstr>Encaminhamento dos Resultados da Auditoria</vt:lpstr>
      <vt:lpstr>Slide 36</vt:lpstr>
      <vt:lpstr>Slide 37</vt:lpstr>
      <vt:lpstr>Slide 38</vt:lpstr>
    </vt:vector>
  </TitlesOfParts>
  <Company>Macroplan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aurenilson.cipriano</cp:lastModifiedBy>
  <cp:revision>954</cp:revision>
  <dcterms:created xsi:type="dcterms:W3CDTF">2006-08-15T18:04:22Z</dcterms:created>
  <dcterms:modified xsi:type="dcterms:W3CDTF">2025-06-04T16:59:03Z</dcterms:modified>
</cp:coreProperties>
</file>